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1"/>
  </p:sldMasterIdLst>
  <p:sldIdLst>
    <p:sldId id="256" r:id="rId2"/>
    <p:sldId id="259" r:id="rId3"/>
    <p:sldId id="263" r:id="rId4"/>
    <p:sldId id="288" r:id="rId5"/>
    <p:sldId id="286" r:id="rId6"/>
    <p:sldId id="257" r:id="rId7"/>
    <p:sldId id="258" r:id="rId8"/>
    <p:sldId id="269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2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C21A2E-50EE-42AD-ACC5-A097F03A7432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F781B21-A606-4A8A-8CC3-A194E751B5DD}">
      <dgm:prSet/>
      <dgm:spPr/>
      <dgm:t>
        <a:bodyPr/>
        <a:lstStyle/>
        <a:p>
          <a:r>
            <a:rPr lang="en-US" b="1" dirty="0"/>
            <a:t>The future of the Tsunami:</a:t>
          </a:r>
        </a:p>
        <a:p>
          <a:r>
            <a:rPr lang="en-US" b="0" dirty="0"/>
            <a:t>- Divided into 2: intro and advanced</a:t>
          </a:r>
        </a:p>
      </dgm:t>
    </dgm:pt>
    <dgm:pt modelId="{AAD02792-CFB5-484C-B70A-EE61C4CBE805}" type="parTrans" cxnId="{EB3DA9FD-71F9-40B8-B81E-75FCDF745FDD}">
      <dgm:prSet/>
      <dgm:spPr/>
      <dgm:t>
        <a:bodyPr/>
        <a:lstStyle/>
        <a:p>
          <a:endParaRPr lang="en-US"/>
        </a:p>
      </dgm:t>
    </dgm:pt>
    <dgm:pt modelId="{359CE560-F0B6-4493-BBCD-D5E7B890748F}" type="sibTrans" cxnId="{EB3DA9FD-71F9-40B8-B81E-75FCDF745FDD}">
      <dgm:prSet/>
      <dgm:spPr/>
      <dgm:t>
        <a:bodyPr/>
        <a:lstStyle/>
        <a:p>
          <a:endParaRPr lang="en-US"/>
        </a:p>
      </dgm:t>
    </dgm:pt>
    <dgm:pt modelId="{4F17A4D4-C831-4D2C-95B1-BA2596ED80ED}">
      <dgm:prSet/>
      <dgm:spPr/>
      <dgm:t>
        <a:bodyPr/>
        <a:lstStyle/>
        <a:p>
          <a:r>
            <a:rPr lang="en-US" dirty="0"/>
            <a:t>Machine Learning in Python</a:t>
          </a:r>
        </a:p>
        <a:p>
          <a:r>
            <a:rPr lang="en-US" dirty="0"/>
            <a:t>- Future course at HeaDS</a:t>
          </a:r>
        </a:p>
      </dgm:t>
    </dgm:pt>
    <dgm:pt modelId="{EE1335FD-E279-499C-BE57-926A75C1E8EA}" type="parTrans" cxnId="{57DF1425-C6DC-4E4E-9D65-252D13888ADB}">
      <dgm:prSet/>
      <dgm:spPr/>
      <dgm:t>
        <a:bodyPr/>
        <a:lstStyle/>
        <a:p>
          <a:endParaRPr lang="en-US"/>
        </a:p>
      </dgm:t>
    </dgm:pt>
    <dgm:pt modelId="{93439C92-8164-44A9-B9D7-719AFE1AC0BF}" type="sibTrans" cxnId="{57DF1425-C6DC-4E4E-9D65-252D13888ADB}">
      <dgm:prSet/>
      <dgm:spPr/>
      <dgm:t>
        <a:bodyPr/>
        <a:lstStyle/>
        <a:p>
          <a:endParaRPr lang="en-US"/>
        </a:p>
      </dgm:t>
    </dgm:pt>
    <dgm:pt modelId="{FFA30B66-77E1-415A-8DEC-DD32C4D5FE58}">
      <dgm:prSet/>
      <dgm:spPr/>
      <dgm:t>
        <a:bodyPr/>
        <a:lstStyle/>
        <a:p>
          <a:r>
            <a:rPr lang="en-US" b="1" dirty="0"/>
            <a:t>Community:</a:t>
          </a:r>
          <a:r>
            <a:rPr lang="en-US" b="0" dirty="0"/>
            <a:t> </a:t>
          </a:r>
        </a:p>
        <a:p>
          <a:r>
            <a:rPr lang="en-US" b="0" dirty="0"/>
            <a:t>NNF Computational Biology Network</a:t>
          </a:r>
        </a:p>
      </dgm:t>
    </dgm:pt>
    <dgm:pt modelId="{E3B776C7-96B1-4BC2-B120-92C58C4ABFBD}" type="parTrans" cxnId="{2DF58A7B-54C0-448A-B5CD-447599EDBCD5}">
      <dgm:prSet/>
      <dgm:spPr/>
      <dgm:t>
        <a:bodyPr/>
        <a:lstStyle/>
        <a:p>
          <a:endParaRPr lang="en-GB"/>
        </a:p>
      </dgm:t>
    </dgm:pt>
    <dgm:pt modelId="{8CF9198C-EC6B-4081-88B0-4533267CD07D}" type="sibTrans" cxnId="{2DF58A7B-54C0-448A-B5CD-447599EDBCD5}">
      <dgm:prSet/>
      <dgm:spPr/>
      <dgm:t>
        <a:bodyPr/>
        <a:lstStyle/>
        <a:p>
          <a:endParaRPr lang="en-GB"/>
        </a:p>
      </dgm:t>
    </dgm:pt>
    <dgm:pt modelId="{EFEC18E3-62AE-4098-AF62-5F81BFA3F39D}" type="pres">
      <dgm:prSet presAssocID="{C0C21A2E-50EE-42AD-ACC5-A097F03A7432}" presName="vert0" presStyleCnt="0">
        <dgm:presLayoutVars>
          <dgm:dir/>
          <dgm:animOne val="branch"/>
          <dgm:animLvl val="lvl"/>
        </dgm:presLayoutVars>
      </dgm:prSet>
      <dgm:spPr/>
    </dgm:pt>
    <dgm:pt modelId="{9AF29964-01C5-4423-969A-FFEA585EBF54}" type="pres">
      <dgm:prSet presAssocID="{7F781B21-A606-4A8A-8CC3-A194E751B5DD}" presName="thickLine" presStyleLbl="alignNode1" presStyleIdx="0" presStyleCnt="3"/>
      <dgm:spPr/>
    </dgm:pt>
    <dgm:pt modelId="{FE4F950D-A7EC-405C-BEE0-2858A799AAC3}" type="pres">
      <dgm:prSet presAssocID="{7F781B21-A606-4A8A-8CC3-A194E751B5DD}" presName="horz1" presStyleCnt="0"/>
      <dgm:spPr/>
    </dgm:pt>
    <dgm:pt modelId="{9CA367CD-01D3-4494-8D87-F786DC8250AD}" type="pres">
      <dgm:prSet presAssocID="{7F781B21-A606-4A8A-8CC3-A194E751B5DD}" presName="tx1" presStyleLbl="revTx" presStyleIdx="0" presStyleCnt="3"/>
      <dgm:spPr/>
    </dgm:pt>
    <dgm:pt modelId="{AF01FCC6-96A3-41E8-A717-7493595ECD0F}" type="pres">
      <dgm:prSet presAssocID="{7F781B21-A606-4A8A-8CC3-A194E751B5DD}" presName="vert1" presStyleCnt="0"/>
      <dgm:spPr/>
    </dgm:pt>
    <dgm:pt modelId="{4324F07A-663D-4BA8-B7F5-81028578EAC5}" type="pres">
      <dgm:prSet presAssocID="{4F17A4D4-C831-4D2C-95B1-BA2596ED80ED}" presName="thickLine" presStyleLbl="alignNode1" presStyleIdx="1" presStyleCnt="3"/>
      <dgm:spPr/>
    </dgm:pt>
    <dgm:pt modelId="{8BE08173-DE62-48BC-8DF3-F1B2A7086DAD}" type="pres">
      <dgm:prSet presAssocID="{4F17A4D4-C831-4D2C-95B1-BA2596ED80ED}" presName="horz1" presStyleCnt="0"/>
      <dgm:spPr/>
    </dgm:pt>
    <dgm:pt modelId="{1FE21EBF-A8DF-4846-8E23-07B7AB98D8F5}" type="pres">
      <dgm:prSet presAssocID="{4F17A4D4-C831-4D2C-95B1-BA2596ED80ED}" presName="tx1" presStyleLbl="revTx" presStyleIdx="1" presStyleCnt="3"/>
      <dgm:spPr/>
    </dgm:pt>
    <dgm:pt modelId="{883E7A6E-E47E-4A91-AB04-BAF63D73395E}" type="pres">
      <dgm:prSet presAssocID="{4F17A4D4-C831-4D2C-95B1-BA2596ED80ED}" presName="vert1" presStyleCnt="0"/>
      <dgm:spPr/>
    </dgm:pt>
    <dgm:pt modelId="{34C72788-1D38-43ED-B586-B33799A67B90}" type="pres">
      <dgm:prSet presAssocID="{FFA30B66-77E1-415A-8DEC-DD32C4D5FE58}" presName="thickLine" presStyleLbl="alignNode1" presStyleIdx="2" presStyleCnt="3"/>
      <dgm:spPr/>
    </dgm:pt>
    <dgm:pt modelId="{5E09A6CA-B057-40C1-953F-650E27453B52}" type="pres">
      <dgm:prSet presAssocID="{FFA30B66-77E1-415A-8DEC-DD32C4D5FE58}" presName="horz1" presStyleCnt="0"/>
      <dgm:spPr/>
    </dgm:pt>
    <dgm:pt modelId="{5C83C4A3-E9C4-49D2-B159-413923DA2D3A}" type="pres">
      <dgm:prSet presAssocID="{FFA30B66-77E1-415A-8DEC-DD32C4D5FE58}" presName="tx1" presStyleLbl="revTx" presStyleIdx="2" presStyleCnt="3"/>
      <dgm:spPr/>
    </dgm:pt>
    <dgm:pt modelId="{2467A350-36C6-4F7C-828F-2E724DB12441}" type="pres">
      <dgm:prSet presAssocID="{FFA30B66-77E1-415A-8DEC-DD32C4D5FE58}" presName="vert1" presStyleCnt="0"/>
      <dgm:spPr/>
    </dgm:pt>
  </dgm:ptLst>
  <dgm:cxnLst>
    <dgm:cxn modelId="{81FB2914-1033-4336-9E42-A1BFFA8B14E2}" type="presOf" srcId="{C0C21A2E-50EE-42AD-ACC5-A097F03A7432}" destId="{EFEC18E3-62AE-4098-AF62-5F81BFA3F39D}" srcOrd="0" destOrd="0" presId="urn:microsoft.com/office/officeart/2008/layout/LinedList"/>
    <dgm:cxn modelId="{86AA281D-C8EB-4E16-81ED-FB4C8C27D96E}" type="presOf" srcId="{FFA30B66-77E1-415A-8DEC-DD32C4D5FE58}" destId="{5C83C4A3-E9C4-49D2-B159-413923DA2D3A}" srcOrd="0" destOrd="0" presId="urn:microsoft.com/office/officeart/2008/layout/LinedList"/>
    <dgm:cxn modelId="{57DF1425-C6DC-4E4E-9D65-252D13888ADB}" srcId="{C0C21A2E-50EE-42AD-ACC5-A097F03A7432}" destId="{4F17A4D4-C831-4D2C-95B1-BA2596ED80ED}" srcOrd="1" destOrd="0" parTransId="{EE1335FD-E279-499C-BE57-926A75C1E8EA}" sibTransId="{93439C92-8164-44A9-B9D7-719AFE1AC0BF}"/>
    <dgm:cxn modelId="{20752A44-9F58-44F8-A0C6-E83FF40947C0}" type="presOf" srcId="{7F781B21-A606-4A8A-8CC3-A194E751B5DD}" destId="{9CA367CD-01D3-4494-8D87-F786DC8250AD}" srcOrd="0" destOrd="0" presId="urn:microsoft.com/office/officeart/2008/layout/LinedList"/>
    <dgm:cxn modelId="{2DF58A7B-54C0-448A-B5CD-447599EDBCD5}" srcId="{C0C21A2E-50EE-42AD-ACC5-A097F03A7432}" destId="{FFA30B66-77E1-415A-8DEC-DD32C4D5FE58}" srcOrd="2" destOrd="0" parTransId="{E3B776C7-96B1-4BC2-B120-92C58C4ABFBD}" sibTransId="{8CF9198C-EC6B-4081-88B0-4533267CD07D}"/>
    <dgm:cxn modelId="{2B1872AB-BA0A-4386-896E-553CEE5955D7}" type="presOf" srcId="{4F17A4D4-C831-4D2C-95B1-BA2596ED80ED}" destId="{1FE21EBF-A8DF-4846-8E23-07B7AB98D8F5}" srcOrd="0" destOrd="0" presId="urn:microsoft.com/office/officeart/2008/layout/LinedList"/>
    <dgm:cxn modelId="{EB3DA9FD-71F9-40B8-B81E-75FCDF745FDD}" srcId="{C0C21A2E-50EE-42AD-ACC5-A097F03A7432}" destId="{7F781B21-A606-4A8A-8CC3-A194E751B5DD}" srcOrd="0" destOrd="0" parTransId="{AAD02792-CFB5-484C-B70A-EE61C4CBE805}" sibTransId="{359CE560-F0B6-4493-BBCD-D5E7B890748F}"/>
    <dgm:cxn modelId="{CE2A9AC7-0FDA-43EA-A0F4-FE347000C46C}" type="presParOf" srcId="{EFEC18E3-62AE-4098-AF62-5F81BFA3F39D}" destId="{9AF29964-01C5-4423-969A-FFEA585EBF54}" srcOrd="0" destOrd="0" presId="urn:microsoft.com/office/officeart/2008/layout/LinedList"/>
    <dgm:cxn modelId="{5D6AFD20-6A66-4BD4-A6A6-2D012353DD80}" type="presParOf" srcId="{EFEC18E3-62AE-4098-AF62-5F81BFA3F39D}" destId="{FE4F950D-A7EC-405C-BEE0-2858A799AAC3}" srcOrd="1" destOrd="0" presId="urn:microsoft.com/office/officeart/2008/layout/LinedList"/>
    <dgm:cxn modelId="{4BE2ED8B-5E51-41CB-9265-E50E42948559}" type="presParOf" srcId="{FE4F950D-A7EC-405C-BEE0-2858A799AAC3}" destId="{9CA367CD-01D3-4494-8D87-F786DC8250AD}" srcOrd="0" destOrd="0" presId="urn:microsoft.com/office/officeart/2008/layout/LinedList"/>
    <dgm:cxn modelId="{53CC67C2-E324-4246-9FFE-1D8E9B82E180}" type="presParOf" srcId="{FE4F950D-A7EC-405C-BEE0-2858A799AAC3}" destId="{AF01FCC6-96A3-41E8-A717-7493595ECD0F}" srcOrd="1" destOrd="0" presId="urn:microsoft.com/office/officeart/2008/layout/LinedList"/>
    <dgm:cxn modelId="{5E5CA611-7A40-4C9D-AD55-18B91AF618B0}" type="presParOf" srcId="{EFEC18E3-62AE-4098-AF62-5F81BFA3F39D}" destId="{4324F07A-663D-4BA8-B7F5-81028578EAC5}" srcOrd="2" destOrd="0" presId="urn:microsoft.com/office/officeart/2008/layout/LinedList"/>
    <dgm:cxn modelId="{E7A4E924-3C6F-4860-9795-C440D6851CC8}" type="presParOf" srcId="{EFEC18E3-62AE-4098-AF62-5F81BFA3F39D}" destId="{8BE08173-DE62-48BC-8DF3-F1B2A7086DAD}" srcOrd="3" destOrd="0" presId="urn:microsoft.com/office/officeart/2008/layout/LinedList"/>
    <dgm:cxn modelId="{8CFCF682-1853-43D2-95B1-1DE3A0EEE668}" type="presParOf" srcId="{8BE08173-DE62-48BC-8DF3-F1B2A7086DAD}" destId="{1FE21EBF-A8DF-4846-8E23-07B7AB98D8F5}" srcOrd="0" destOrd="0" presId="urn:microsoft.com/office/officeart/2008/layout/LinedList"/>
    <dgm:cxn modelId="{85E6B502-0C4E-44BD-A9BE-B435FCDD5A3F}" type="presParOf" srcId="{8BE08173-DE62-48BC-8DF3-F1B2A7086DAD}" destId="{883E7A6E-E47E-4A91-AB04-BAF63D73395E}" srcOrd="1" destOrd="0" presId="urn:microsoft.com/office/officeart/2008/layout/LinedList"/>
    <dgm:cxn modelId="{05A5A7B0-CBED-4FE9-90BA-A21BEBEABE0C}" type="presParOf" srcId="{EFEC18E3-62AE-4098-AF62-5F81BFA3F39D}" destId="{34C72788-1D38-43ED-B586-B33799A67B90}" srcOrd="4" destOrd="0" presId="urn:microsoft.com/office/officeart/2008/layout/LinedList"/>
    <dgm:cxn modelId="{81EB93ED-F087-402B-8564-D952F38B9DEE}" type="presParOf" srcId="{EFEC18E3-62AE-4098-AF62-5F81BFA3F39D}" destId="{5E09A6CA-B057-40C1-953F-650E27453B52}" srcOrd="5" destOrd="0" presId="urn:microsoft.com/office/officeart/2008/layout/LinedList"/>
    <dgm:cxn modelId="{BFF67DAC-C05E-4928-89D8-288B08ED9A92}" type="presParOf" srcId="{5E09A6CA-B057-40C1-953F-650E27453B52}" destId="{5C83C4A3-E9C4-49D2-B159-413923DA2D3A}" srcOrd="0" destOrd="0" presId="urn:microsoft.com/office/officeart/2008/layout/LinedList"/>
    <dgm:cxn modelId="{8868A655-48F5-4D06-BDE7-39ACFB4FEE34}" type="presParOf" srcId="{5E09A6CA-B057-40C1-953F-650E27453B52}" destId="{2467A350-36C6-4F7C-828F-2E724DB1244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F29964-01C5-4423-969A-FFEA585EBF54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A367CD-01D3-4494-8D87-F786DC8250AD}">
      <dsp:nvSpPr>
        <dsp:cNvPr id="0" name=""/>
        <dsp:cNvSpPr/>
      </dsp:nvSpPr>
      <dsp:spPr>
        <a:xfrm>
          <a:off x="0" y="2481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/>
            <a:t>The future of the Tsunami:</a:t>
          </a:r>
        </a:p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kern="1200" dirty="0"/>
            <a:t>- Divided into 2: intro and advanced</a:t>
          </a:r>
        </a:p>
      </dsp:txBody>
      <dsp:txXfrm>
        <a:off x="0" y="2481"/>
        <a:ext cx="5337975" cy="1692392"/>
      </dsp:txXfrm>
    </dsp:sp>
    <dsp:sp modelId="{4324F07A-663D-4BA8-B7F5-81028578EAC5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E21EBF-A8DF-4846-8E23-07B7AB98D8F5}">
      <dsp:nvSpPr>
        <dsp:cNvPr id="0" name=""/>
        <dsp:cNvSpPr/>
      </dsp:nvSpPr>
      <dsp:spPr>
        <a:xfrm>
          <a:off x="0" y="1694874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Machine Learning in Python</a:t>
          </a:r>
        </a:p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- Future course at HeaDS</a:t>
          </a:r>
        </a:p>
      </dsp:txBody>
      <dsp:txXfrm>
        <a:off x="0" y="1694874"/>
        <a:ext cx="5337975" cy="1692392"/>
      </dsp:txXfrm>
    </dsp:sp>
    <dsp:sp modelId="{34C72788-1D38-43ED-B586-B33799A67B90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3C4A3-E9C4-49D2-B159-413923DA2D3A}">
      <dsp:nvSpPr>
        <dsp:cNvPr id="0" name=""/>
        <dsp:cNvSpPr/>
      </dsp:nvSpPr>
      <dsp:spPr>
        <a:xfrm>
          <a:off x="0" y="3387266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/>
            <a:t>Community:</a:t>
          </a:r>
          <a:r>
            <a:rPr lang="en-US" sz="3000" b="0" kern="1200" dirty="0"/>
            <a:t> </a:t>
          </a:r>
        </a:p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kern="1200" dirty="0"/>
            <a:t>NNF Computational Biology Network</a:t>
          </a:r>
        </a:p>
      </dsp:txBody>
      <dsp:txXfrm>
        <a:off x="0" y="3387266"/>
        <a:ext cx="5337975" cy="16923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DFE29-73F0-40B4-9C42-DD37FEE6E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B8426-3E96-4888-BFC6-5DB85F8DC3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A2DE2-A88B-4E45-A3AB-BE622F68C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6/9/2021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AF970-A63D-4980-BC71-12F3F2CB0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356D2-C761-49CC-B41C-EE7604173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779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91584-BD12-42BF-BF45-C5DE3ECE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FFDE8F-2690-4311-B698-41EC01C7C9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95C31-BE89-4DF0-9328-48A43220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6/9/2021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EE325-F054-4ACB-91FC-D5AF8E70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5FCC2-141B-4469-BFBA-6EEA0964E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35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51F4E8-B0E0-4EB0-9832-24E27D5A2D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B63DCA-7262-4BF3-8774-A3AD3B4EA8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48CE9-3FC5-47FE-9E9C-7E8F01D3E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6/9/2021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36785-C3B1-4B09-B291-663EB2C0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C8789-78BE-44B4-BBE7-EB5800D0D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669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952C-2C6E-438D-9478-DBE340CFC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A5CAF-27F2-4106-BB0C-1B853D5F2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7E01A-C5F8-4335-A3F9-9DD0A2308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6/9/2021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54958-F29F-45CD-AFBA-A71FF5320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F8272-4348-4954-978A-F1C3973AF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87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31246-C3DF-48C6-9BDB-1B56FD69D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65621-5DCB-44E0-85F8-F56274E1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DBC5C-451A-44C5-B51E-B3545CDDB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6/9/2021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51AFF-36E7-4C1E-984F-F220059B9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304FE-123F-4E82-9205-8F7423E46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02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E3C75-47A2-403A-8351-4F3A9D398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237D1-B488-4DDB-AF49-D0A57A3EB0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5E5E76-7874-4DB3-93D2-A28F7B0EB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33353-EE5F-4591-AB5A-696A4C67A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6/9/2021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FE0B5A-1773-49B2-BC15-1399AA7DA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C55A9D-1E7F-4670-8226-DF1F8EE61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05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BDF76-DC51-4D91-8443-C7F587ABC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B2082-452B-4B7B-9D67-036D042DD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D6B3F7-BB77-438C-BA9A-644A2B20B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0CF94B-2149-4151-958A-61FEEF37E7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1D15C5-D31A-4EC5-94B2-999CD01FA6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377926-CD7B-40AD-A0E7-7E1453BEE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6/9/2021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DC595E-7B43-4BBB-BB1D-F53D755EE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984957-A11B-4322-9683-D184BF063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202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4820D-0D2A-45B9-B480-D3C689511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FE96A8-64EF-46DD-9F75-4741DCB85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6/9/2021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88EFF2-4848-4977-91A5-92D427D4E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10A77-6266-4923-8F06-F6984E1D1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356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FC1E56-2F49-454D-8E94-93E82C1FD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6/9/2021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7F2D05-7060-4D9D-B867-83E9EE8D9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7A304-8388-497F-872D-7A5E354A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0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BBE4C-BE59-4C51-81CD-D6BD29718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7486A-8B16-4BD9-A61D-A1497491F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BC2C4-647D-4DEA-A155-35CEB3E92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8FF55C-1BE1-4766-A568-C35830573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6/9/2021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A7FC0-7D3D-447A-BFBC-C962C2FB7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1F912C-C6E6-4704-9DE9-BCF2F5DA5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64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BD709-F556-47AF-A9B0-2F1EFD65E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55CB7C-199D-4278-9BEE-C60C64B3AD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19A28-3990-423E-B80F-52761428D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DD3072-1FDE-4BC0-A838-0AF785D11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6/9/2021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97D3DD-3AA2-4556-94EB-E90F80C7D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EE348-462C-440A-9364-6999156CE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774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CF38BF-E4C6-495E-ABFB-55F1CD4D1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B5C9B-5810-4253-998B-2F5C38E3C6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F2FED-0168-42AE-B776-133AA7B603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6/9/2021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41E52-71D3-4B5B-B244-D20B8F39F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AC347-71DE-490D-96EC-CFB0EBD1D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94706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PNG"/><Relationship Id="rId16" Type="http://schemas.openxmlformats.org/officeDocument/2006/relationships/image" Target="../media/image18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hyperlink" Target="https://colab.research.google.com/github/Center-for-Health-Data-Science/PythonTsunami/blob/intro/ML/scikit-learn.ipynb" TargetMode="External"/><Relationship Id="rId9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hyperlink" Target="https://join.slack.com/t/nnfcbn/shared_invite/zt-piuxr1es-e08yRLg4iGNZTIBfjoPEj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C63D5438-FED0-4478-9623-AABD8FE5FB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t="437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5406276-89B1-415C-A9D2-E70BCA60E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4214174"/>
            <a:ext cx="4887458" cy="747817"/>
          </a:xfrm>
        </p:spPr>
        <p:txBody>
          <a:bodyPr anchor="t">
            <a:normAutofit/>
          </a:bodyPr>
          <a:lstStyle/>
          <a:p>
            <a:r>
              <a:rPr lang="en-US" sz="2000" dirty="0"/>
              <a:t>– June 7</a:t>
            </a:r>
            <a:r>
              <a:rPr lang="en-US" sz="2000" baseline="30000" dirty="0"/>
              <a:t>th</a:t>
            </a:r>
            <a:r>
              <a:rPr lang="en-US" sz="2000" dirty="0"/>
              <a:t>-9</a:t>
            </a:r>
            <a:r>
              <a:rPr lang="en-US" sz="2000" baseline="30000" dirty="0"/>
              <a:t>th </a:t>
            </a:r>
            <a:r>
              <a:rPr lang="en-US" sz="2000" dirty="0"/>
              <a:t>–</a:t>
            </a:r>
            <a:endParaRPr lang="en-US" sz="2000" baseline="30000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6739E05D-D4A6-48E7-AFE6-8C09CBC92F30}"/>
              </a:ext>
            </a:extLst>
          </p:cNvPr>
          <p:cNvSpPr txBox="1">
            <a:spLocks/>
          </p:cNvSpPr>
          <p:nvPr/>
        </p:nvSpPr>
        <p:spPr>
          <a:xfrm>
            <a:off x="1092698" y="1826574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/>
              <a:t>Python Tsunami</a:t>
            </a:r>
            <a:endParaRPr lang="en-GB" sz="96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A5FF71-9E7B-48A4-82AB-B5A76F196E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9432" y="4347533"/>
            <a:ext cx="2457326" cy="2457326"/>
          </a:xfrm>
          <a:prstGeom prst="rect">
            <a:avLst/>
          </a:prstGeom>
        </p:spPr>
      </p:pic>
      <p:pic>
        <p:nvPicPr>
          <p:cNvPr id="2050" name="Picture 2" descr="We showed the University of Copenhagen logo to people on the street. Did  they recognise it?">
            <a:extLst>
              <a:ext uri="{FF2B5EF4-FFF2-40B4-BE49-F238E27FC236}">
                <a16:creationId xmlns:a16="http://schemas.microsoft.com/office/drawing/2014/main" id="{596D335B-1B01-40C6-A66D-C3E933CDC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4178" y="6191250"/>
            <a:ext cx="677821" cy="666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156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A203DD-E4E7-4F96-A0E4-6918FC4F6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276601" cy="32943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What else?</a:t>
            </a:r>
            <a:endParaRPr lang="en-GB" b="1" dirty="0">
              <a:solidFill>
                <a:schemeClr val="bg1"/>
              </a:solidFill>
            </a:endParaRP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0D6C960A-1974-4E13-AB90-FB72292639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2563098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7538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42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A203DD-E4E7-4F96-A0E4-6918FC4F6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Future of the Tsunami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82078F-6098-4172-B12A-B91F1CCD8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94" y="830844"/>
            <a:ext cx="3416386" cy="586562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ED43B21A-4230-4A6C-8206-6C18418F7F52}"/>
              </a:ext>
            </a:extLst>
          </p:cNvPr>
          <p:cNvGrpSpPr/>
          <p:nvPr/>
        </p:nvGrpSpPr>
        <p:grpSpPr>
          <a:xfrm>
            <a:off x="4881966" y="581891"/>
            <a:ext cx="6919993" cy="1557840"/>
            <a:chOff x="4881966" y="581891"/>
            <a:chExt cx="6919993" cy="155784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E529654-6E27-41D4-9798-5A6BB209C668}"/>
                </a:ext>
              </a:extLst>
            </p:cNvPr>
            <p:cNvSpPr/>
            <p:nvPr/>
          </p:nvSpPr>
          <p:spPr>
            <a:xfrm>
              <a:off x="4881966" y="581891"/>
              <a:ext cx="6919993" cy="154389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F5F0AF3-65FA-46F6-8096-CD66A74D43E9}"/>
                </a:ext>
              </a:extLst>
            </p:cNvPr>
            <p:cNvGrpSpPr/>
            <p:nvPr/>
          </p:nvGrpSpPr>
          <p:grpSpPr>
            <a:xfrm>
              <a:off x="5104217" y="1114425"/>
              <a:ext cx="6439566" cy="1025306"/>
              <a:chOff x="5104217" y="1114425"/>
              <a:chExt cx="6439566" cy="1025306"/>
            </a:xfrm>
          </p:grpSpPr>
          <p:pic>
            <p:nvPicPr>
              <p:cNvPr id="8" name="Graphic 7" descr="Two Hearts outline">
                <a:extLst>
                  <a:ext uri="{FF2B5EF4-FFF2-40B4-BE49-F238E27FC236}">
                    <a16:creationId xmlns:a16="http://schemas.microsoft.com/office/drawing/2014/main" id="{82A8DDAB-9892-4EA1-A8CB-7123BB8F27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0629383" y="1154143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0" name="Graphic 9" descr="Programmer female outline">
                <a:extLst>
                  <a:ext uri="{FF2B5EF4-FFF2-40B4-BE49-F238E27FC236}">
                    <a16:creationId xmlns:a16="http://schemas.microsoft.com/office/drawing/2014/main" id="{DFCE3AA3-94B4-400F-B19B-C9A0516020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539411" y="111442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2" name="Graphic 11" descr="Left Brain outline">
                <a:extLst>
                  <a:ext uri="{FF2B5EF4-FFF2-40B4-BE49-F238E27FC236}">
                    <a16:creationId xmlns:a16="http://schemas.microsoft.com/office/drawing/2014/main" id="{755615D8-B0CA-427A-9B6C-C3CEEA3F4D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974605" y="1225331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4" name="Graphic 13" descr="Fever outline">
                <a:extLst>
                  <a:ext uri="{FF2B5EF4-FFF2-40B4-BE49-F238E27FC236}">
                    <a16:creationId xmlns:a16="http://schemas.microsoft.com/office/drawing/2014/main" id="{A980C836-1D25-490F-BB64-90F79DAB2B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9409799" y="1330035"/>
                <a:ext cx="698789" cy="698789"/>
              </a:xfrm>
              <a:prstGeom prst="rect">
                <a:avLst/>
              </a:prstGeom>
            </p:spPr>
          </p:pic>
          <p:pic>
            <p:nvPicPr>
              <p:cNvPr id="16" name="Graphic 15" descr="Wave outline">
                <a:extLst>
                  <a:ext uri="{FF2B5EF4-FFF2-40B4-BE49-F238E27FC236}">
                    <a16:creationId xmlns:a16="http://schemas.microsoft.com/office/drawing/2014/main" id="{87C3C499-2A59-4552-92ED-4392F1CB08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5104217" y="1225331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D843855-426E-4046-887F-17CA33F62BDB}"/>
                </a:ext>
              </a:extLst>
            </p:cNvPr>
            <p:cNvSpPr txBox="1"/>
            <p:nvPr/>
          </p:nvSpPr>
          <p:spPr>
            <a:xfrm>
              <a:off x="4898988" y="603359"/>
              <a:ext cx="12745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Currently</a:t>
              </a:r>
              <a:endParaRPr lang="en-GB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786782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42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A203DD-E4E7-4F96-A0E4-6918FC4F6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Future of the Tsunami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82078F-6098-4172-B12A-B91F1CCD8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94" y="830844"/>
            <a:ext cx="3416386" cy="586562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ED43B21A-4230-4A6C-8206-6C18418F7F52}"/>
              </a:ext>
            </a:extLst>
          </p:cNvPr>
          <p:cNvGrpSpPr/>
          <p:nvPr/>
        </p:nvGrpSpPr>
        <p:grpSpPr>
          <a:xfrm>
            <a:off x="4881966" y="581891"/>
            <a:ext cx="6919993" cy="1557840"/>
            <a:chOff x="4881966" y="581891"/>
            <a:chExt cx="6919993" cy="155784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E529654-6E27-41D4-9798-5A6BB209C668}"/>
                </a:ext>
              </a:extLst>
            </p:cNvPr>
            <p:cNvSpPr/>
            <p:nvPr/>
          </p:nvSpPr>
          <p:spPr>
            <a:xfrm>
              <a:off x="4881966" y="581891"/>
              <a:ext cx="6919993" cy="154389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F5F0AF3-65FA-46F6-8096-CD66A74D43E9}"/>
                </a:ext>
              </a:extLst>
            </p:cNvPr>
            <p:cNvGrpSpPr/>
            <p:nvPr/>
          </p:nvGrpSpPr>
          <p:grpSpPr>
            <a:xfrm>
              <a:off x="5104217" y="1114425"/>
              <a:ext cx="6439566" cy="1025306"/>
              <a:chOff x="5104217" y="1114425"/>
              <a:chExt cx="6439566" cy="1025306"/>
            </a:xfrm>
          </p:grpSpPr>
          <p:pic>
            <p:nvPicPr>
              <p:cNvPr id="8" name="Graphic 7" descr="Two Hearts outline">
                <a:extLst>
                  <a:ext uri="{FF2B5EF4-FFF2-40B4-BE49-F238E27FC236}">
                    <a16:creationId xmlns:a16="http://schemas.microsoft.com/office/drawing/2014/main" id="{82A8DDAB-9892-4EA1-A8CB-7123BB8F27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0629383" y="1154143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0" name="Graphic 9" descr="Programmer female outline">
                <a:extLst>
                  <a:ext uri="{FF2B5EF4-FFF2-40B4-BE49-F238E27FC236}">
                    <a16:creationId xmlns:a16="http://schemas.microsoft.com/office/drawing/2014/main" id="{DFCE3AA3-94B4-400F-B19B-C9A0516020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539411" y="1114425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2" name="Graphic 11" descr="Left Brain outline">
                <a:extLst>
                  <a:ext uri="{FF2B5EF4-FFF2-40B4-BE49-F238E27FC236}">
                    <a16:creationId xmlns:a16="http://schemas.microsoft.com/office/drawing/2014/main" id="{755615D8-B0CA-427A-9B6C-C3CEEA3F4D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7974605" y="1225331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4" name="Graphic 13" descr="Fever outline">
                <a:extLst>
                  <a:ext uri="{FF2B5EF4-FFF2-40B4-BE49-F238E27FC236}">
                    <a16:creationId xmlns:a16="http://schemas.microsoft.com/office/drawing/2014/main" id="{A980C836-1D25-490F-BB64-90F79DAB2B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9409799" y="1330035"/>
                <a:ext cx="698789" cy="698789"/>
              </a:xfrm>
              <a:prstGeom prst="rect">
                <a:avLst/>
              </a:prstGeom>
            </p:spPr>
          </p:pic>
          <p:pic>
            <p:nvPicPr>
              <p:cNvPr id="16" name="Graphic 15" descr="Wave outline">
                <a:extLst>
                  <a:ext uri="{FF2B5EF4-FFF2-40B4-BE49-F238E27FC236}">
                    <a16:creationId xmlns:a16="http://schemas.microsoft.com/office/drawing/2014/main" id="{87C3C499-2A59-4552-92ED-4392F1CB08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5104217" y="1225331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D843855-426E-4046-887F-17CA33F62BDB}"/>
                </a:ext>
              </a:extLst>
            </p:cNvPr>
            <p:cNvSpPr txBox="1"/>
            <p:nvPr/>
          </p:nvSpPr>
          <p:spPr>
            <a:xfrm>
              <a:off x="4898988" y="603359"/>
              <a:ext cx="12745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Currently</a:t>
              </a:r>
              <a:endParaRPr lang="en-GB" b="1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270BFA5-30D7-46AB-8843-FB66B8E56CB5}"/>
              </a:ext>
            </a:extLst>
          </p:cNvPr>
          <p:cNvGrpSpPr/>
          <p:nvPr/>
        </p:nvGrpSpPr>
        <p:grpSpPr>
          <a:xfrm>
            <a:off x="4938729" y="2444462"/>
            <a:ext cx="6479590" cy="3083503"/>
            <a:chOff x="4733434" y="2444462"/>
            <a:chExt cx="6479590" cy="3083503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C9138F4-9397-41CD-BC1B-A10994B59684}"/>
                </a:ext>
              </a:extLst>
            </p:cNvPr>
            <p:cNvSpPr/>
            <p:nvPr/>
          </p:nvSpPr>
          <p:spPr>
            <a:xfrm>
              <a:off x="4733434" y="2444462"/>
              <a:ext cx="6479590" cy="30835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D02E99C-039C-4442-84DB-78CB89587A3E}"/>
                </a:ext>
              </a:extLst>
            </p:cNvPr>
            <p:cNvSpPr txBox="1"/>
            <p:nvPr/>
          </p:nvSpPr>
          <p:spPr>
            <a:xfrm>
              <a:off x="4738861" y="2454605"/>
              <a:ext cx="12745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Future</a:t>
              </a:r>
              <a:endParaRPr lang="en-GB" b="1" dirty="0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95A1E0A2-6E1C-487E-9F80-D17FCEA27298}"/>
                </a:ext>
              </a:extLst>
            </p:cNvPr>
            <p:cNvGrpSpPr/>
            <p:nvPr/>
          </p:nvGrpSpPr>
          <p:grpSpPr>
            <a:xfrm>
              <a:off x="4747936" y="3061832"/>
              <a:ext cx="5924196" cy="963713"/>
              <a:chOff x="4747936" y="3061832"/>
              <a:chExt cx="5924196" cy="963713"/>
            </a:xfrm>
          </p:grpSpPr>
          <p:pic>
            <p:nvPicPr>
              <p:cNvPr id="64" name="Graphic 63" descr="Programmer female outline">
                <a:extLst>
                  <a:ext uri="{FF2B5EF4-FFF2-40B4-BE49-F238E27FC236}">
                    <a16:creationId xmlns:a16="http://schemas.microsoft.com/office/drawing/2014/main" id="{66B15B1E-AD1A-477A-97AB-C33E9D3C53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836353" y="3111145"/>
                <a:ext cx="914400" cy="914400"/>
              </a:xfrm>
              <a:prstGeom prst="rect">
                <a:avLst/>
              </a:prstGeom>
            </p:spPr>
          </p:pic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271B3F7B-AED1-4473-9B64-A38E2B5FAD08}"/>
                  </a:ext>
                </a:extLst>
              </p:cNvPr>
              <p:cNvSpPr txBox="1"/>
              <p:nvPr/>
            </p:nvSpPr>
            <p:spPr>
              <a:xfrm>
                <a:off x="4747936" y="3519032"/>
                <a:ext cx="12745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Intro</a:t>
                </a:r>
                <a:endParaRPr lang="en-GB" b="1" dirty="0"/>
              </a:p>
            </p:txBody>
          </p:sp>
          <p:pic>
            <p:nvPicPr>
              <p:cNvPr id="66" name="Graphic 65" descr="Right And Left Brain outline">
                <a:extLst>
                  <a:ext uri="{FF2B5EF4-FFF2-40B4-BE49-F238E27FC236}">
                    <a16:creationId xmlns:a16="http://schemas.microsoft.com/office/drawing/2014/main" id="{C38249EC-AA5B-40EF-8005-056F180B66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7459599" y="3111145"/>
                <a:ext cx="914400" cy="914400"/>
              </a:xfrm>
              <a:prstGeom prst="rect">
                <a:avLst/>
              </a:prstGeom>
            </p:spPr>
          </p:pic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8DB1C8BD-AAE5-4B67-ABCC-CFAF456F75AC}"/>
                  </a:ext>
                </a:extLst>
              </p:cNvPr>
              <p:cNvGrpSpPr/>
              <p:nvPr/>
            </p:nvGrpSpPr>
            <p:grpSpPr>
              <a:xfrm>
                <a:off x="9082846" y="3061832"/>
                <a:ext cx="1589286" cy="963713"/>
                <a:chOff x="9082846" y="3061832"/>
                <a:chExt cx="1589286" cy="963713"/>
              </a:xfrm>
            </p:grpSpPr>
            <p:pic>
              <p:nvPicPr>
                <p:cNvPr id="68" name="Graphic 67" descr="Two Hearts outline">
                  <a:extLst>
                    <a:ext uri="{FF2B5EF4-FFF2-40B4-BE49-F238E27FC236}">
                      <a16:creationId xmlns:a16="http://schemas.microsoft.com/office/drawing/2014/main" id="{65B6A542-C98B-4AA1-AC38-A7AC2C5457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082846" y="3111145"/>
                  <a:ext cx="914400" cy="914400"/>
                </a:xfrm>
                <a:prstGeom prst="rect">
                  <a:avLst/>
                </a:prstGeom>
              </p:spPr>
            </p:pic>
            <p:pic>
              <p:nvPicPr>
                <p:cNvPr id="69" name="Graphic 68" descr="Two Hearts outline">
                  <a:extLst>
                    <a:ext uri="{FF2B5EF4-FFF2-40B4-BE49-F238E27FC236}">
                      <a16:creationId xmlns:a16="http://schemas.microsoft.com/office/drawing/2014/main" id="{4ACF8C74-0090-420A-9F89-E3D799BD411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757732" y="3061832"/>
                  <a:ext cx="914400" cy="91440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012EE69A-A765-4D39-B6BC-09D2F37E4FDE}"/>
                </a:ext>
              </a:extLst>
            </p:cNvPr>
            <p:cNvGrpSpPr/>
            <p:nvPr/>
          </p:nvGrpSpPr>
          <p:grpSpPr>
            <a:xfrm>
              <a:off x="4747936" y="4413538"/>
              <a:ext cx="6141882" cy="963713"/>
              <a:chOff x="4747936" y="4413538"/>
              <a:chExt cx="6141882" cy="963713"/>
            </a:xfrm>
          </p:grpSpPr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5C36137A-812E-4E2B-9ED6-956FE7B1F104}"/>
                  </a:ext>
                </a:extLst>
              </p:cNvPr>
              <p:cNvSpPr txBox="1"/>
              <p:nvPr/>
            </p:nvSpPr>
            <p:spPr>
              <a:xfrm>
                <a:off x="4747936" y="4870738"/>
                <a:ext cx="12745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Advanced</a:t>
                </a:r>
                <a:endParaRPr lang="en-GB" b="1" dirty="0"/>
              </a:p>
            </p:txBody>
          </p:sp>
          <p:pic>
            <p:nvPicPr>
              <p:cNvPr id="59" name="Graphic 58" descr="Right And Left Brain outline">
                <a:extLst>
                  <a:ext uri="{FF2B5EF4-FFF2-40B4-BE49-F238E27FC236}">
                    <a16:creationId xmlns:a16="http://schemas.microsoft.com/office/drawing/2014/main" id="{0DBCBBB5-A4C3-43D2-9E13-F0D2A40808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7783696" y="4462851"/>
                <a:ext cx="914400" cy="914400"/>
              </a:xfrm>
              <a:prstGeom prst="rect">
                <a:avLst/>
              </a:prstGeom>
            </p:spPr>
          </p:pic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0379675-8E16-4ECE-9F6E-85C44398D757}"/>
                  </a:ext>
                </a:extLst>
              </p:cNvPr>
              <p:cNvGrpSpPr/>
              <p:nvPr/>
            </p:nvGrpSpPr>
            <p:grpSpPr>
              <a:xfrm>
                <a:off x="9300532" y="4413538"/>
                <a:ext cx="1589286" cy="963713"/>
                <a:chOff x="9300532" y="4413538"/>
                <a:chExt cx="1589286" cy="963713"/>
              </a:xfrm>
            </p:grpSpPr>
            <p:pic>
              <p:nvPicPr>
                <p:cNvPr id="62" name="Graphic 61" descr="Two Hearts outline">
                  <a:extLst>
                    <a:ext uri="{FF2B5EF4-FFF2-40B4-BE49-F238E27FC236}">
                      <a16:creationId xmlns:a16="http://schemas.microsoft.com/office/drawing/2014/main" id="{EDFDA488-B171-434C-BA3B-C444E5218C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00532" y="4462851"/>
                  <a:ext cx="914400" cy="914400"/>
                </a:xfrm>
                <a:prstGeom prst="rect">
                  <a:avLst/>
                </a:prstGeom>
              </p:spPr>
            </p:pic>
            <p:pic>
              <p:nvPicPr>
                <p:cNvPr id="63" name="Graphic 62" descr="Two Hearts outline">
                  <a:extLst>
                    <a:ext uri="{FF2B5EF4-FFF2-40B4-BE49-F238E27FC236}">
                      <a16:creationId xmlns:a16="http://schemas.microsoft.com/office/drawing/2014/main" id="{C6AF9C5E-B02C-478B-B082-4F6273C275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975418" y="4413538"/>
                  <a:ext cx="914400" cy="914400"/>
                </a:xfrm>
                <a:prstGeom prst="rect">
                  <a:avLst/>
                </a:prstGeom>
              </p:spPr>
            </p:pic>
          </p:grpSp>
          <p:pic>
            <p:nvPicPr>
              <p:cNvPr id="61" name="Graphic 60" descr="Hero Female outline">
                <a:extLst>
                  <a:ext uri="{FF2B5EF4-FFF2-40B4-BE49-F238E27FC236}">
                    <a16:creationId xmlns:a16="http://schemas.microsoft.com/office/drawing/2014/main" id="{D6CE5934-A16F-4A08-A2E9-3431FBBB6C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p:blipFill>
            <p:spPr>
              <a:xfrm>
                <a:off x="6266860" y="4462851"/>
                <a:ext cx="914400" cy="9144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373232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42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B220EDC-4AF8-4BB9-B0E0-8F8361988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735" y="685800"/>
            <a:ext cx="6397625" cy="26098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A9A185-4E82-4848-8EE7-9266B1B48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735" y="3562351"/>
            <a:ext cx="6397625" cy="24336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A203DD-E4E7-4F96-A0E4-6918FC4F6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Course: Machine Learning in Python</a:t>
            </a:r>
          </a:p>
        </p:txBody>
      </p:sp>
      <p:pic>
        <p:nvPicPr>
          <p:cNvPr id="22" name="Picture 21">
            <a:hlinkClick r:id="rId4"/>
            <a:extLst>
              <a:ext uri="{FF2B5EF4-FFF2-40B4-BE49-F238E27FC236}">
                <a16:creationId xmlns:a16="http://schemas.microsoft.com/office/drawing/2014/main" id="{92AD036B-665E-4773-B0DA-9EB506F1DF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2639" y="6499622"/>
            <a:ext cx="1666875" cy="314325"/>
          </a:xfrm>
          <a:prstGeom prst="rect">
            <a:avLst/>
          </a:prstGeom>
        </p:spPr>
      </p:pic>
      <p:pic>
        <p:nvPicPr>
          <p:cNvPr id="2050" name="Picture 2" descr="scikit-learn - Wikipedia">
            <a:extLst>
              <a:ext uri="{FF2B5EF4-FFF2-40B4-BE49-F238E27FC236}">
                <a16:creationId xmlns:a16="http://schemas.microsoft.com/office/drawing/2014/main" id="{7DE3DBFF-7A6D-465E-AF42-29DBE861A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269" y="293676"/>
            <a:ext cx="2872286" cy="154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Master PyTorch | Master Data Science">
            <a:extLst>
              <a:ext uri="{FF2B5EF4-FFF2-40B4-BE49-F238E27FC236}">
                <a16:creationId xmlns:a16="http://schemas.microsoft.com/office/drawing/2014/main" id="{E96FCC15-5C1F-4B87-8ADC-D32913C6A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90" y="5558466"/>
            <a:ext cx="1127151" cy="509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ensorFlow">
            <a:extLst>
              <a:ext uri="{FF2B5EF4-FFF2-40B4-BE49-F238E27FC236}">
                <a16:creationId xmlns:a16="http://schemas.microsoft.com/office/drawing/2014/main" id="{8A2B6455-4E4E-429B-B107-BC468D158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598" y="5909480"/>
            <a:ext cx="973668" cy="54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st.ai · Making neural nets uncool again">
            <a:extLst>
              <a:ext uri="{FF2B5EF4-FFF2-40B4-BE49-F238E27FC236}">
                <a16:creationId xmlns:a16="http://schemas.microsoft.com/office/drawing/2014/main" id="{82C437E4-74A9-4808-A4FC-468F01B8C8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612" y="4694604"/>
            <a:ext cx="962338" cy="123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APIDS + Cloud | RAPIDS">
            <a:extLst>
              <a:ext uri="{FF2B5EF4-FFF2-40B4-BE49-F238E27FC236}">
                <a16:creationId xmlns:a16="http://schemas.microsoft.com/office/drawing/2014/main" id="{0449F569-E35C-4C88-B0F4-09294948C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504" y="4572583"/>
            <a:ext cx="1053095" cy="78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6219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C9AFF-2F06-48B6-B820-530F3AF2F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4249006" cy="1325563"/>
          </a:xfrm>
        </p:spPr>
        <p:txBody>
          <a:bodyPr>
            <a:normAutofit/>
          </a:bodyPr>
          <a:lstStyle/>
          <a:p>
            <a:r>
              <a:rPr lang="en-US" b="1"/>
              <a:t>Community</a:t>
            </a:r>
            <a:endParaRPr lang="en-GB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4FFF7-2A44-4B01-9817-BD86C4B68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4" y="2871982"/>
            <a:ext cx="4245428" cy="3181684"/>
          </a:xfrm>
        </p:spPr>
        <p:txBody>
          <a:bodyPr anchor="t">
            <a:normAutofit/>
          </a:bodyPr>
          <a:lstStyle/>
          <a:p>
            <a:r>
              <a:rPr lang="en-US" sz="1800" b="1" dirty="0"/>
              <a:t>Slack NNF Computational Biology Network:</a:t>
            </a:r>
          </a:p>
          <a:p>
            <a:pPr marL="0" indent="0">
              <a:buNone/>
            </a:pPr>
            <a:r>
              <a:rPr lang="en-GB" sz="1800" dirty="0">
                <a:hlinkClick r:id="rId2"/>
              </a:rPr>
              <a:t>https://join.slack.com/t/nnfcbn/shared_invite/zt-piuxr1es-e08yRLg4iGNZTIBfjoPEjg</a:t>
            </a:r>
            <a:endParaRPr lang="en-GB" sz="1800" dirty="0"/>
          </a:p>
          <a:p>
            <a:pPr marL="0" indent="0">
              <a:buNone/>
            </a:pPr>
            <a:endParaRPr lang="en-GB" sz="1800" dirty="0"/>
          </a:p>
          <a:p>
            <a:r>
              <a:rPr lang="en-GB" sz="1800" b="1" dirty="0"/>
              <a:t>HeaDS: </a:t>
            </a:r>
            <a:r>
              <a:rPr lang="en-GB" sz="1800" b="1" dirty="0" err="1"/>
              <a:t>Center</a:t>
            </a:r>
            <a:r>
              <a:rPr lang="en-GB" sz="1800" b="1" dirty="0"/>
              <a:t> for Health Data Science</a:t>
            </a:r>
          </a:p>
          <a:p>
            <a:pPr marL="0" indent="0">
              <a:buNone/>
            </a:pPr>
            <a:r>
              <a:rPr lang="en-GB" sz="1800" dirty="0"/>
              <a:t>Building 33.4 in </a:t>
            </a:r>
            <a:r>
              <a:rPr lang="en-GB" sz="1800" dirty="0" err="1"/>
              <a:t>Panum</a:t>
            </a:r>
            <a:r>
              <a:rPr lang="en-GB" sz="1800" dirty="0"/>
              <a:t> – pass by, write, anything… 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A86541C6-61B1-4DAA-B57A-EAF3F24F0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33310" y="1"/>
            <a:ext cx="6488456" cy="3036711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Why Data Science Succeeds or Fails: | by Eric Luellen | Towards Data Science">
            <a:extLst>
              <a:ext uri="{FF2B5EF4-FFF2-40B4-BE49-F238E27FC236}">
                <a16:creationId xmlns:a16="http://schemas.microsoft.com/office/drawing/2014/main" id="{11BD1840-8785-4A65-AB38-7BDA6519BC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62" b="10599"/>
          <a:stretch/>
        </p:blipFill>
        <p:spPr bwMode="auto">
          <a:xfrm>
            <a:off x="5142944" y="3"/>
            <a:ext cx="6069184" cy="2839783"/>
          </a:xfrm>
          <a:custGeom>
            <a:avLst/>
            <a:gdLst/>
            <a:ahLst/>
            <a:cxnLst/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3" y="106160"/>
                </a:lnTo>
                <a:cubicBezTo>
                  <a:pt x="5907891" y="1641596"/>
                  <a:pt x="4611168" y="2839783"/>
                  <a:pt x="3034592" y="2839783"/>
                </a:cubicBezTo>
                <a:cubicBezTo>
                  <a:pt x="1458016" y="2839783"/>
                  <a:pt x="161292" y="1641596"/>
                  <a:pt x="5360" y="10616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71750011-2006-46BB-AFDE-C6E461752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93989" y="2900758"/>
            <a:ext cx="5198011" cy="395724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8" name="Picture 4" descr="Request: New Slack Desktop Icon? · Issue #1610 ·  PapirusDevelopmentTeam/papirus-icon-theme · GitHub">
            <a:extLst>
              <a:ext uri="{FF2B5EF4-FFF2-40B4-BE49-F238E27FC236}">
                <a16:creationId xmlns:a16="http://schemas.microsoft.com/office/drawing/2014/main" id="{4929269F-A363-42B9-8894-B6886C5EAC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04" r="-4" b="13250"/>
          <a:stretch/>
        </p:blipFill>
        <p:spPr bwMode="auto">
          <a:xfrm>
            <a:off x="7190587" y="3124784"/>
            <a:ext cx="5001415" cy="3733214"/>
          </a:xfrm>
          <a:custGeom>
            <a:avLst/>
            <a:gdLst/>
            <a:ahLst/>
            <a:cxnLst/>
            <a:rect l="l" t="t" r="r" b="b"/>
            <a:pathLst>
              <a:path w="5001415" h="3733214">
                <a:moveTo>
                  <a:pt x="3044952" y="0"/>
                </a:moveTo>
                <a:cubicBezTo>
                  <a:pt x="3780687" y="0"/>
                  <a:pt x="4455477" y="260939"/>
                  <a:pt x="4981824" y="695319"/>
                </a:cubicBezTo>
                <a:lnTo>
                  <a:pt x="5001415" y="713124"/>
                </a:lnTo>
                <a:lnTo>
                  <a:pt x="5001415" y="3733214"/>
                </a:lnTo>
                <a:lnTo>
                  <a:pt x="81043" y="3733214"/>
                </a:lnTo>
                <a:lnTo>
                  <a:pt x="61862" y="3658617"/>
                </a:lnTo>
                <a:cubicBezTo>
                  <a:pt x="21301" y="3460397"/>
                  <a:pt x="0" y="3255162"/>
                  <a:pt x="0" y="3044952"/>
                </a:cubicBezTo>
                <a:cubicBezTo>
                  <a:pt x="0" y="1363271"/>
                  <a:pt x="1363271" y="0"/>
                  <a:pt x="304495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861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275BA-9BFE-4DA9-9118-89F576F8C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4624342" cy="1325563"/>
          </a:xfrm>
        </p:spPr>
        <p:txBody>
          <a:bodyPr>
            <a:normAutofit/>
          </a:bodyPr>
          <a:lstStyle/>
          <a:p>
            <a:r>
              <a:rPr lang="en-US" b="1"/>
              <a:t>The Team</a:t>
            </a:r>
            <a:endParaRPr lang="en-GB" b="1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54A709FC-1ADC-45CD-856D-3B1A50C58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495" y="197110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AE67272E-0E66-4396-9C0C-4E154CCE20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0087" y="361702"/>
            <a:ext cx="1691640" cy="1691640"/>
          </a:xfrm>
          <a:custGeom>
            <a:avLst/>
            <a:gdLst>
              <a:gd name="connsiteX0" fmla="*/ 845820 w 1691640"/>
              <a:gd name="connsiteY0" fmla="*/ 0 h 1691640"/>
              <a:gd name="connsiteX1" fmla="*/ 1691640 w 1691640"/>
              <a:gd name="connsiteY1" fmla="*/ 845820 h 1691640"/>
              <a:gd name="connsiteX2" fmla="*/ 845820 w 1691640"/>
              <a:gd name="connsiteY2" fmla="*/ 1691640 h 1691640"/>
              <a:gd name="connsiteX3" fmla="*/ 0 w 1691640"/>
              <a:gd name="connsiteY3" fmla="*/ 845820 h 1691640"/>
              <a:gd name="connsiteX4" fmla="*/ 845820 w 1691640"/>
              <a:gd name="connsiteY4" fmla="*/ 0 h 169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1640" h="1691640">
                <a:moveTo>
                  <a:pt x="845820" y="0"/>
                </a:moveTo>
                <a:cubicBezTo>
                  <a:pt x="1312954" y="0"/>
                  <a:pt x="1691640" y="378686"/>
                  <a:pt x="1691640" y="845820"/>
                </a:cubicBezTo>
                <a:cubicBezTo>
                  <a:pt x="1691640" y="1312954"/>
                  <a:pt x="1312954" y="1691640"/>
                  <a:pt x="845820" y="1691640"/>
                </a:cubicBezTo>
                <a:cubicBezTo>
                  <a:pt x="378687" y="1691640"/>
                  <a:pt x="0" y="1312954"/>
                  <a:pt x="0" y="845820"/>
                </a:cubicBezTo>
                <a:cubicBezTo>
                  <a:pt x="0" y="378686"/>
                  <a:pt x="378687" y="0"/>
                  <a:pt x="84582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BCB8E572-32F0-4C78-B268-2702C859F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3660" y="2557569"/>
            <a:ext cx="3072384" cy="30723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BFC6224A-7B8A-4699-99DC-A6C9CD617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0611C424-EB44-492D-9C48-78BB0D5DC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8252" y="2722161"/>
            <a:ext cx="2743200" cy="2743200"/>
          </a:xfrm>
          <a:custGeom>
            <a:avLst/>
            <a:gdLst>
              <a:gd name="connsiteX0" fmla="*/ 1371600 w 2743200"/>
              <a:gd name="connsiteY0" fmla="*/ 0 h 2743200"/>
              <a:gd name="connsiteX1" fmla="*/ 2743200 w 2743200"/>
              <a:gd name="connsiteY1" fmla="*/ 1371600 h 2743200"/>
              <a:gd name="connsiteX2" fmla="*/ 1371600 w 2743200"/>
              <a:gd name="connsiteY2" fmla="*/ 2743200 h 2743200"/>
              <a:gd name="connsiteX3" fmla="*/ 0 w 2743200"/>
              <a:gd name="connsiteY3" fmla="*/ 1371600 h 2743200"/>
              <a:gd name="connsiteX4" fmla="*/ 1371600 w 2743200"/>
              <a:gd name="connsiteY4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3200" h="2743200">
                <a:moveTo>
                  <a:pt x="1371600" y="0"/>
                </a:moveTo>
                <a:cubicBezTo>
                  <a:pt x="2129114" y="0"/>
                  <a:pt x="2743200" y="614087"/>
                  <a:pt x="2743200" y="1371600"/>
                </a:cubicBezTo>
                <a:cubicBezTo>
                  <a:pt x="2743200" y="2129114"/>
                  <a:pt x="2129114" y="2743200"/>
                  <a:pt x="1371600" y="2743200"/>
                </a:cubicBezTo>
                <a:cubicBezTo>
                  <a:pt x="614087" y="2743200"/>
                  <a:pt x="0" y="2129114"/>
                  <a:pt x="0" y="1371600"/>
                </a:cubicBezTo>
                <a:cubicBezTo>
                  <a:pt x="0" y="614087"/>
                  <a:pt x="614087" y="0"/>
                  <a:pt x="137160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59156A24-128C-4054-AAFF-F8CA5BA0E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8624" y="3"/>
            <a:ext cx="3913376" cy="3281569"/>
          </a:xfrm>
          <a:custGeom>
            <a:avLst/>
            <a:gdLst>
              <a:gd name="connsiteX0" fmla="*/ 267865 w 3913376"/>
              <a:gd name="connsiteY0" fmla="*/ 0 h 3281569"/>
              <a:gd name="connsiteX1" fmla="*/ 3913376 w 3913376"/>
              <a:gd name="connsiteY1" fmla="*/ 0 h 3281569"/>
              <a:gd name="connsiteX2" fmla="*/ 3913376 w 3913376"/>
              <a:gd name="connsiteY2" fmla="*/ 2499938 h 3281569"/>
              <a:gd name="connsiteX3" fmla="*/ 3794714 w 3913376"/>
              <a:gd name="connsiteY3" fmla="*/ 2630499 h 3281569"/>
              <a:gd name="connsiteX4" fmla="*/ 2222892 w 3913376"/>
              <a:gd name="connsiteY4" fmla="*/ 3281569 h 3281569"/>
              <a:gd name="connsiteX5" fmla="*/ 0 w 3913376"/>
              <a:gd name="connsiteY5" fmla="*/ 1058677 h 3281569"/>
              <a:gd name="connsiteX6" fmla="*/ 174686 w 3913376"/>
              <a:gd name="connsiteY6" fmla="*/ 193427 h 328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Logo, icon, company name&#10;&#10;Description automatically generated">
            <a:extLst>
              <a:ext uri="{FF2B5EF4-FFF2-40B4-BE49-F238E27FC236}">
                <a16:creationId xmlns:a16="http://schemas.microsoft.com/office/drawing/2014/main" id="{94734A8A-08E8-42D2-A22C-1C87D1A2FC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7994" y="-77049"/>
            <a:ext cx="2956394" cy="2956394"/>
          </a:xfrm>
          <a:prstGeom prst="rect">
            <a:avLst/>
          </a:prstGeom>
        </p:spPr>
      </p:pic>
      <p:pic>
        <p:nvPicPr>
          <p:cNvPr id="7174" name="Picture 6" descr="Big Data Institute | LinkedIn">
            <a:extLst>
              <a:ext uri="{FF2B5EF4-FFF2-40B4-BE49-F238E27FC236}">
                <a16:creationId xmlns:a16="http://schemas.microsoft.com/office/drawing/2014/main" id="{B78A7A10-2B91-43EB-A7CA-1705F0812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58234" y="758101"/>
            <a:ext cx="918358" cy="918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646E8F12-06B4-4D6B-866C-1743B253C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3CC324B9-DFFF-42F1-8D81-AAD42554B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9416" y="4131546"/>
            <a:ext cx="3178912" cy="2726454"/>
          </a:xfrm>
          <a:custGeom>
            <a:avLst/>
            <a:gdLst>
              <a:gd name="connsiteX0" fmla="*/ 1837818 w 3178912"/>
              <a:gd name="connsiteY0" fmla="*/ 0 h 2726454"/>
              <a:gd name="connsiteX1" fmla="*/ 3137352 w 3178912"/>
              <a:gd name="connsiteY1" fmla="*/ 538285 h 2726454"/>
              <a:gd name="connsiteX2" fmla="*/ 3178912 w 3178912"/>
              <a:gd name="connsiteY2" fmla="*/ 584013 h 2726454"/>
              <a:gd name="connsiteX3" fmla="*/ 3178912 w 3178912"/>
              <a:gd name="connsiteY3" fmla="*/ 2726454 h 2726454"/>
              <a:gd name="connsiteX4" fmla="*/ 229483 w 3178912"/>
              <a:gd name="connsiteY4" fmla="*/ 2726454 h 2726454"/>
              <a:gd name="connsiteX5" fmla="*/ 221815 w 3178912"/>
              <a:gd name="connsiteY5" fmla="*/ 2713832 h 2726454"/>
              <a:gd name="connsiteX6" fmla="*/ 0 w 3178912"/>
              <a:gd name="connsiteY6" fmla="*/ 1837818 h 2726454"/>
              <a:gd name="connsiteX7" fmla="*/ 1837818 w 3178912"/>
              <a:gd name="connsiteY7" fmla="*/ 0 h 2726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70" name="Picture 2" descr="We showed the University of Copenhagen logo to people on the street. Did  they recognise it?">
            <a:extLst>
              <a:ext uri="{FF2B5EF4-FFF2-40B4-BE49-F238E27FC236}">
                <a16:creationId xmlns:a16="http://schemas.microsoft.com/office/drawing/2014/main" id="{3D4DBED2-4B49-48CE-838B-6AB6D695B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23420" y="4669627"/>
            <a:ext cx="2116188" cy="2081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Novo Nordisk Foundation Center for Protein Research, University of  Copenhagen | LinkedIn">
            <a:extLst>
              <a:ext uri="{FF2B5EF4-FFF2-40B4-BE49-F238E27FC236}">
                <a16:creationId xmlns:a16="http://schemas.microsoft.com/office/drawing/2014/main" id="{87BC795A-7458-43E9-A64A-C45F03C87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1850" y="3240611"/>
            <a:ext cx="1781870" cy="1781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2570DB3-C8E7-4A87-9BB2-47240A34A30D}"/>
              </a:ext>
            </a:extLst>
          </p:cNvPr>
          <p:cNvSpPr txBox="1">
            <a:spLocks/>
          </p:cNvSpPr>
          <p:nvPr/>
        </p:nvSpPr>
        <p:spPr>
          <a:xfrm>
            <a:off x="805543" y="2871982"/>
            <a:ext cx="4558309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1500"/>
              <a:t>Alberto Santos (HeaDS)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/>
              <a:t>Jose Alejandro Romero Herrera (HeaDS)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/>
              <a:t>Davide Placido (NNF CPR)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/>
              <a:t>Henry Webel (NNF CPR)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/>
              <a:t>Philip Charles (BDI (Oxford, UK))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/>
              <a:t>‪Rita Colaço (PRI)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500"/>
              <a:t>Roc Reguant (NNF CPR)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500"/>
              <a:t>Thilde Terkelsen (HeaDS)</a:t>
            </a:r>
            <a:endParaRPr lang="en-GB" sz="1500" dirty="0"/>
          </a:p>
        </p:txBody>
      </p:sp>
    </p:spTree>
    <p:extLst>
      <p:ext uri="{BB962C8B-B14F-4D97-AF65-F5344CB8AC3E}">
        <p14:creationId xmlns:p14="http://schemas.microsoft.com/office/powerpoint/2010/main" val="1011052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275BA-9BFE-4DA9-9118-89F576F8C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4624342" cy="1325563"/>
          </a:xfrm>
        </p:spPr>
        <p:txBody>
          <a:bodyPr>
            <a:normAutofit/>
          </a:bodyPr>
          <a:lstStyle/>
          <a:p>
            <a:r>
              <a:rPr lang="en-US" b="1" dirty="0"/>
              <a:t>Other Members of the Team</a:t>
            </a:r>
            <a:endParaRPr lang="en-GB" b="1" dirty="0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54A709FC-1ADC-45CD-856D-3B1A50C58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495" y="197110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AE67272E-0E66-4396-9C0C-4E154CCE20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0087" y="361702"/>
            <a:ext cx="1691640" cy="1691640"/>
          </a:xfrm>
          <a:custGeom>
            <a:avLst/>
            <a:gdLst>
              <a:gd name="connsiteX0" fmla="*/ 845820 w 1691640"/>
              <a:gd name="connsiteY0" fmla="*/ 0 h 1691640"/>
              <a:gd name="connsiteX1" fmla="*/ 1691640 w 1691640"/>
              <a:gd name="connsiteY1" fmla="*/ 845820 h 1691640"/>
              <a:gd name="connsiteX2" fmla="*/ 845820 w 1691640"/>
              <a:gd name="connsiteY2" fmla="*/ 1691640 h 1691640"/>
              <a:gd name="connsiteX3" fmla="*/ 0 w 1691640"/>
              <a:gd name="connsiteY3" fmla="*/ 845820 h 1691640"/>
              <a:gd name="connsiteX4" fmla="*/ 845820 w 1691640"/>
              <a:gd name="connsiteY4" fmla="*/ 0 h 169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1640" h="1691640">
                <a:moveTo>
                  <a:pt x="845820" y="0"/>
                </a:moveTo>
                <a:cubicBezTo>
                  <a:pt x="1312954" y="0"/>
                  <a:pt x="1691640" y="378686"/>
                  <a:pt x="1691640" y="845820"/>
                </a:cubicBezTo>
                <a:cubicBezTo>
                  <a:pt x="1691640" y="1312954"/>
                  <a:pt x="1312954" y="1691640"/>
                  <a:pt x="845820" y="1691640"/>
                </a:cubicBezTo>
                <a:cubicBezTo>
                  <a:pt x="378687" y="1691640"/>
                  <a:pt x="0" y="1312954"/>
                  <a:pt x="0" y="845820"/>
                </a:cubicBezTo>
                <a:cubicBezTo>
                  <a:pt x="0" y="378686"/>
                  <a:pt x="378687" y="0"/>
                  <a:pt x="84582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BCB8E572-32F0-4C78-B268-2702C859F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3660" y="2557569"/>
            <a:ext cx="3072384" cy="30723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BFC6224A-7B8A-4699-99DC-A6C9CD617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0611C424-EB44-492D-9C48-78BB0D5DC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8252" y="2722161"/>
            <a:ext cx="2743200" cy="2743200"/>
          </a:xfrm>
          <a:custGeom>
            <a:avLst/>
            <a:gdLst>
              <a:gd name="connsiteX0" fmla="*/ 1371600 w 2743200"/>
              <a:gd name="connsiteY0" fmla="*/ 0 h 2743200"/>
              <a:gd name="connsiteX1" fmla="*/ 2743200 w 2743200"/>
              <a:gd name="connsiteY1" fmla="*/ 1371600 h 2743200"/>
              <a:gd name="connsiteX2" fmla="*/ 1371600 w 2743200"/>
              <a:gd name="connsiteY2" fmla="*/ 2743200 h 2743200"/>
              <a:gd name="connsiteX3" fmla="*/ 0 w 2743200"/>
              <a:gd name="connsiteY3" fmla="*/ 1371600 h 2743200"/>
              <a:gd name="connsiteX4" fmla="*/ 1371600 w 2743200"/>
              <a:gd name="connsiteY4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3200" h="2743200">
                <a:moveTo>
                  <a:pt x="1371600" y="0"/>
                </a:moveTo>
                <a:cubicBezTo>
                  <a:pt x="2129114" y="0"/>
                  <a:pt x="2743200" y="614087"/>
                  <a:pt x="2743200" y="1371600"/>
                </a:cubicBezTo>
                <a:cubicBezTo>
                  <a:pt x="2743200" y="2129114"/>
                  <a:pt x="2129114" y="2743200"/>
                  <a:pt x="1371600" y="2743200"/>
                </a:cubicBezTo>
                <a:cubicBezTo>
                  <a:pt x="614087" y="2743200"/>
                  <a:pt x="0" y="2129114"/>
                  <a:pt x="0" y="1371600"/>
                </a:cubicBezTo>
                <a:cubicBezTo>
                  <a:pt x="0" y="614087"/>
                  <a:pt x="614087" y="0"/>
                  <a:pt x="137160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59156A24-128C-4054-AAFF-F8CA5BA0E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8624" y="3"/>
            <a:ext cx="3913376" cy="3281569"/>
          </a:xfrm>
          <a:custGeom>
            <a:avLst/>
            <a:gdLst>
              <a:gd name="connsiteX0" fmla="*/ 267865 w 3913376"/>
              <a:gd name="connsiteY0" fmla="*/ 0 h 3281569"/>
              <a:gd name="connsiteX1" fmla="*/ 3913376 w 3913376"/>
              <a:gd name="connsiteY1" fmla="*/ 0 h 3281569"/>
              <a:gd name="connsiteX2" fmla="*/ 3913376 w 3913376"/>
              <a:gd name="connsiteY2" fmla="*/ 2499938 h 3281569"/>
              <a:gd name="connsiteX3" fmla="*/ 3794714 w 3913376"/>
              <a:gd name="connsiteY3" fmla="*/ 2630499 h 3281569"/>
              <a:gd name="connsiteX4" fmla="*/ 2222892 w 3913376"/>
              <a:gd name="connsiteY4" fmla="*/ 3281569 h 3281569"/>
              <a:gd name="connsiteX5" fmla="*/ 0 w 3913376"/>
              <a:gd name="connsiteY5" fmla="*/ 1058677 h 3281569"/>
              <a:gd name="connsiteX6" fmla="*/ 174686 w 3913376"/>
              <a:gd name="connsiteY6" fmla="*/ 193427 h 328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Logo, icon, company name&#10;&#10;Description automatically generated">
            <a:extLst>
              <a:ext uri="{FF2B5EF4-FFF2-40B4-BE49-F238E27FC236}">
                <a16:creationId xmlns:a16="http://schemas.microsoft.com/office/drawing/2014/main" id="{94734A8A-08E8-42D2-A22C-1C87D1A2FC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7994" y="-77049"/>
            <a:ext cx="2956394" cy="2956394"/>
          </a:xfrm>
          <a:prstGeom prst="rect">
            <a:avLst/>
          </a:prstGeom>
        </p:spPr>
      </p:pic>
      <p:pic>
        <p:nvPicPr>
          <p:cNvPr id="7174" name="Picture 6" descr="Big Data Institute | LinkedIn">
            <a:extLst>
              <a:ext uri="{FF2B5EF4-FFF2-40B4-BE49-F238E27FC236}">
                <a16:creationId xmlns:a16="http://schemas.microsoft.com/office/drawing/2014/main" id="{B78A7A10-2B91-43EB-A7CA-1705F0812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58234" y="758101"/>
            <a:ext cx="918358" cy="918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646E8F12-06B4-4D6B-866C-1743B253C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3CC324B9-DFFF-42F1-8D81-AAD42554B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9416" y="4131546"/>
            <a:ext cx="3178912" cy="2726454"/>
          </a:xfrm>
          <a:custGeom>
            <a:avLst/>
            <a:gdLst>
              <a:gd name="connsiteX0" fmla="*/ 1837818 w 3178912"/>
              <a:gd name="connsiteY0" fmla="*/ 0 h 2726454"/>
              <a:gd name="connsiteX1" fmla="*/ 3137352 w 3178912"/>
              <a:gd name="connsiteY1" fmla="*/ 538285 h 2726454"/>
              <a:gd name="connsiteX2" fmla="*/ 3178912 w 3178912"/>
              <a:gd name="connsiteY2" fmla="*/ 584013 h 2726454"/>
              <a:gd name="connsiteX3" fmla="*/ 3178912 w 3178912"/>
              <a:gd name="connsiteY3" fmla="*/ 2726454 h 2726454"/>
              <a:gd name="connsiteX4" fmla="*/ 229483 w 3178912"/>
              <a:gd name="connsiteY4" fmla="*/ 2726454 h 2726454"/>
              <a:gd name="connsiteX5" fmla="*/ 221815 w 3178912"/>
              <a:gd name="connsiteY5" fmla="*/ 2713832 h 2726454"/>
              <a:gd name="connsiteX6" fmla="*/ 0 w 3178912"/>
              <a:gd name="connsiteY6" fmla="*/ 1837818 h 2726454"/>
              <a:gd name="connsiteX7" fmla="*/ 1837818 w 3178912"/>
              <a:gd name="connsiteY7" fmla="*/ 0 h 2726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70" name="Picture 2" descr="We showed the University of Copenhagen logo to people on the street. Did  they recognise it?">
            <a:extLst>
              <a:ext uri="{FF2B5EF4-FFF2-40B4-BE49-F238E27FC236}">
                <a16:creationId xmlns:a16="http://schemas.microsoft.com/office/drawing/2014/main" id="{3D4DBED2-4B49-48CE-838B-6AB6D695B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23420" y="4669627"/>
            <a:ext cx="2116188" cy="2081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Novo Nordisk Foundation Center for Protein Research, University of  Copenhagen | LinkedIn">
            <a:extLst>
              <a:ext uri="{FF2B5EF4-FFF2-40B4-BE49-F238E27FC236}">
                <a16:creationId xmlns:a16="http://schemas.microsoft.com/office/drawing/2014/main" id="{87BC795A-7458-43E9-A64A-C45F03C87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1850" y="3240611"/>
            <a:ext cx="1781870" cy="1781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021C687-02FD-456B-87D2-CE148AC25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4558309" cy="3181684"/>
          </a:xfrm>
        </p:spPr>
        <p:txBody>
          <a:bodyPr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1500" dirty="0"/>
              <a:t>Annelaura Bach Nielsen (NNF CPR)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 dirty="0" err="1"/>
              <a:t>Dhouha</a:t>
            </a:r>
            <a:r>
              <a:rPr lang="en-US" sz="1500" dirty="0"/>
              <a:t> </a:t>
            </a:r>
            <a:r>
              <a:rPr lang="en-US" sz="1500" dirty="0" err="1"/>
              <a:t>Grissa</a:t>
            </a:r>
            <a:r>
              <a:rPr lang="en-US" sz="1500" dirty="0"/>
              <a:t> (NNF CPR)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 dirty="0"/>
              <a:t>Grzegorz Jerzy </a:t>
            </a:r>
            <a:r>
              <a:rPr lang="en-US" sz="1500" dirty="0" err="1"/>
              <a:t>Maciag</a:t>
            </a:r>
            <a:r>
              <a:rPr lang="en-US" sz="1500" dirty="0"/>
              <a:t> (BRIC)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 dirty="0"/>
              <a:t>Katerina </a:t>
            </a:r>
            <a:r>
              <a:rPr lang="en-US" sz="1500" dirty="0" err="1"/>
              <a:t>Nastou</a:t>
            </a:r>
            <a:r>
              <a:rPr lang="en-US" sz="1500" dirty="0"/>
              <a:t> (NNF CPR)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 dirty="0" err="1"/>
              <a:t>Kübra</a:t>
            </a:r>
            <a:r>
              <a:rPr lang="en-US" sz="1500" dirty="0"/>
              <a:t> </a:t>
            </a:r>
            <a:r>
              <a:rPr lang="en-US" sz="1500" dirty="0" err="1"/>
              <a:t>Altinel</a:t>
            </a:r>
            <a:r>
              <a:rPr lang="en-US" sz="1500" dirty="0"/>
              <a:t> (BRIC)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 dirty="0" err="1"/>
              <a:t>Marilena</a:t>
            </a:r>
            <a:r>
              <a:rPr lang="en-US" sz="1500" dirty="0"/>
              <a:t> Hohmann (HeaDS)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 dirty="0"/>
              <a:t>Marta Matos (GENOME Center)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500" dirty="0"/>
              <a:t>Nicholas Luke Cowie (DTU)</a:t>
            </a:r>
          </a:p>
          <a:p>
            <a:pPr marL="514350" indent="-514350">
              <a:buFont typeface="+mj-lt"/>
              <a:buAutoNum type="arabicPeriod"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771064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Oval 81">
            <a:extLst>
              <a:ext uri="{FF2B5EF4-FFF2-40B4-BE49-F238E27FC236}">
                <a16:creationId xmlns:a16="http://schemas.microsoft.com/office/drawing/2014/main" id="{54A709FC-1ADC-45CD-856D-3B1A50C58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495" y="197110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AE67272E-0E66-4396-9C0C-4E154CCE20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0087" y="361702"/>
            <a:ext cx="1691640" cy="1691640"/>
          </a:xfrm>
          <a:custGeom>
            <a:avLst/>
            <a:gdLst>
              <a:gd name="connsiteX0" fmla="*/ 845820 w 1691640"/>
              <a:gd name="connsiteY0" fmla="*/ 0 h 1691640"/>
              <a:gd name="connsiteX1" fmla="*/ 1691640 w 1691640"/>
              <a:gd name="connsiteY1" fmla="*/ 845820 h 1691640"/>
              <a:gd name="connsiteX2" fmla="*/ 845820 w 1691640"/>
              <a:gd name="connsiteY2" fmla="*/ 1691640 h 1691640"/>
              <a:gd name="connsiteX3" fmla="*/ 0 w 1691640"/>
              <a:gd name="connsiteY3" fmla="*/ 845820 h 1691640"/>
              <a:gd name="connsiteX4" fmla="*/ 845820 w 1691640"/>
              <a:gd name="connsiteY4" fmla="*/ 0 h 169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1640" h="1691640">
                <a:moveTo>
                  <a:pt x="845820" y="0"/>
                </a:moveTo>
                <a:cubicBezTo>
                  <a:pt x="1312954" y="0"/>
                  <a:pt x="1691640" y="378686"/>
                  <a:pt x="1691640" y="845820"/>
                </a:cubicBezTo>
                <a:cubicBezTo>
                  <a:pt x="1691640" y="1312954"/>
                  <a:pt x="1312954" y="1691640"/>
                  <a:pt x="845820" y="1691640"/>
                </a:cubicBezTo>
                <a:cubicBezTo>
                  <a:pt x="378687" y="1691640"/>
                  <a:pt x="0" y="1312954"/>
                  <a:pt x="0" y="845820"/>
                </a:cubicBezTo>
                <a:cubicBezTo>
                  <a:pt x="0" y="378686"/>
                  <a:pt x="378687" y="0"/>
                  <a:pt x="84582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BCB8E572-32F0-4C78-B268-2702C859F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3660" y="2557569"/>
            <a:ext cx="3072384" cy="30723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BFC6224A-7B8A-4699-99DC-A6C9CD617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0611C424-EB44-492D-9C48-78BB0D5DC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8252" y="2722161"/>
            <a:ext cx="2743200" cy="2743200"/>
          </a:xfrm>
          <a:custGeom>
            <a:avLst/>
            <a:gdLst>
              <a:gd name="connsiteX0" fmla="*/ 1371600 w 2743200"/>
              <a:gd name="connsiteY0" fmla="*/ 0 h 2743200"/>
              <a:gd name="connsiteX1" fmla="*/ 2743200 w 2743200"/>
              <a:gd name="connsiteY1" fmla="*/ 1371600 h 2743200"/>
              <a:gd name="connsiteX2" fmla="*/ 1371600 w 2743200"/>
              <a:gd name="connsiteY2" fmla="*/ 2743200 h 2743200"/>
              <a:gd name="connsiteX3" fmla="*/ 0 w 2743200"/>
              <a:gd name="connsiteY3" fmla="*/ 1371600 h 2743200"/>
              <a:gd name="connsiteX4" fmla="*/ 1371600 w 2743200"/>
              <a:gd name="connsiteY4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3200" h="2743200">
                <a:moveTo>
                  <a:pt x="1371600" y="0"/>
                </a:moveTo>
                <a:cubicBezTo>
                  <a:pt x="2129114" y="0"/>
                  <a:pt x="2743200" y="614087"/>
                  <a:pt x="2743200" y="1371600"/>
                </a:cubicBezTo>
                <a:cubicBezTo>
                  <a:pt x="2743200" y="2129114"/>
                  <a:pt x="2129114" y="2743200"/>
                  <a:pt x="1371600" y="2743200"/>
                </a:cubicBezTo>
                <a:cubicBezTo>
                  <a:pt x="614087" y="2743200"/>
                  <a:pt x="0" y="2129114"/>
                  <a:pt x="0" y="1371600"/>
                </a:cubicBezTo>
                <a:cubicBezTo>
                  <a:pt x="0" y="614087"/>
                  <a:pt x="614087" y="0"/>
                  <a:pt x="137160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59156A24-128C-4054-AAFF-F8CA5BA0E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8624" y="3"/>
            <a:ext cx="3913376" cy="3281569"/>
          </a:xfrm>
          <a:custGeom>
            <a:avLst/>
            <a:gdLst>
              <a:gd name="connsiteX0" fmla="*/ 267865 w 3913376"/>
              <a:gd name="connsiteY0" fmla="*/ 0 h 3281569"/>
              <a:gd name="connsiteX1" fmla="*/ 3913376 w 3913376"/>
              <a:gd name="connsiteY1" fmla="*/ 0 h 3281569"/>
              <a:gd name="connsiteX2" fmla="*/ 3913376 w 3913376"/>
              <a:gd name="connsiteY2" fmla="*/ 2499938 h 3281569"/>
              <a:gd name="connsiteX3" fmla="*/ 3794714 w 3913376"/>
              <a:gd name="connsiteY3" fmla="*/ 2630499 h 3281569"/>
              <a:gd name="connsiteX4" fmla="*/ 2222892 w 3913376"/>
              <a:gd name="connsiteY4" fmla="*/ 3281569 h 3281569"/>
              <a:gd name="connsiteX5" fmla="*/ 0 w 3913376"/>
              <a:gd name="connsiteY5" fmla="*/ 1058677 h 3281569"/>
              <a:gd name="connsiteX6" fmla="*/ 174686 w 3913376"/>
              <a:gd name="connsiteY6" fmla="*/ 193427 h 328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Logo, icon, company name&#10;&#10;Description automatically generated">
            <a:extLst>
              <a:ext uri="{FF2B5EF4-FFF2-40B4-BE49-F238E27FC236}">
                <a16:creationId xmlns:a16="http://schemas.microsoft.com/office/drawing/2014/main" id="{94734A8A-08E8-42D2-A22C-1C87D1A2FC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7994" y="-77049"/>
            <a:ext cx="2956394" cy="2956394"/>
          </a:xfrm>
          <a:prstGeom prst="rect">
            <a:avLst/>
          </a:prstGeom>
        </p:spPr>
      </p:pic>
      <p:pic>
        <p:nvPicPr>
          <p:cNvPr id="7174" name="Picture 6" descr="Big Data Institute | LinkedIn">
            <a:extLst>
              <a:ext uri="{FF2B5EF4-FFF2-40B4-BE49-F238E27FC236}">
                <a16:creationId xmlns:a16="http://schemas.microsoft.com/office/drawing/2014/main" id="{B78A7A10-2B91-43EB-A7CA-1705F0812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58234" y="758101"/>
            <a:ext cx="918358" cy="918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646E8F12-06B4-4D6B-866C-1743B253C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3CC324B9-DFFF-42F1-8D81-AAD42554B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9416" y="4131546"/>
            <a:ext cx="3178912" cy="2726454"/>
          </a:xfrm>
          <a:custGeom>
            <a:avLst/>
            <a:gdLst>
              <a:gd name="connsiteX0" fmla="*/ 1837818 w 3178912"/>
              <a:gd name="connsiteY0" fmla="*/ 0 h 2726454"/>
              <a:gd name="connsiteX1" fmla="*/ 3137352 w 3178912"/>
              <a:gd name="connsiteY1" fmla="*/ 538285 h 2726454"/>
              <a:gd name="connsiteX2" fmla="*/ 3178912 w 3178912"/>
              <a:gd name="connsiteY2" fmla="*/ 584013 h 2726454"/>
              <a:gd name="connsiteX3" fmla="*/ 3178912 w 3178912"/>
              <a:gd name="connsiteY3" fmla="*/ 2726454 h 2726454"/>
              <a:gd name="connsiteX4" fmla="*/ 229483 w 3178912"/>
              <a:gd name="connsiteY4" fmla="*/ 2726454 h 2726454"/>
              <a:gd name="connsiteX5" fmla="*/ 221815 w 3178912"/>
              <a:gd name="connsiteY5" fmla="*/ 2713832 h 2726454"/>
              <a:gd name="connsiteX6" fmla="*/ 0 w 3178912"/>
              <a:gd name="connsiteY6" fmla="*/ 1837818 h 2726454"/>
              <a:gd name="connsiteX7" fmla="*/ 1837818 w 3178912"/>
              <a:gd name="connsiteY7" fmla="*/ 0 h 2726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70" name="Picture 2" descr="We showed the University of Copenhagen logo to people on the street. Did  they recognise it?">
            <a:extLst>
              <a:ext uri="{FF2B5EF4-FFF2-40B4-BE49-F238E27FC236}">
                <a16:creationId xmlns:a16="http://schemas.microsoft.com/office/drawing/2014/main" id="{3D4DBED2-4B49-48CE-838B-6AB6D695B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23420" y="4669627"/>
            <a:ext cx="2116188" cy="2081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Novo Nordisk Foundation Center for Protein Research, University of  Copenhagen | LinkedIn">
            <a:extLst>
              <a:ext uri="{FF2B5EF4-FFF2-40B4-BE49-F238E27FC236}">
                <a16:creationId xmlns:a16="http://schemas.microsoft.com/office/drawing/2014/main" id="{87BC795A-7458-43E9-A64A-C45F03C87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1850" y="3240611"/>
            <a:ext cx="1781870" cy="1781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010563-6FD8-4E12-BA53-671189BAEECA}"/>
              </a:ext>
            </a:extLst>
          </p:cNvPr>
          <p:cNvSpPr txBox="1"/>
          <p:nvPr/>
        </p:nvSpPr>
        <p:spPr>
          <a:xfrm>
            <a:off x="809249" y="2541042"/>
            <a:ext cx="45397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/>
              <a:t>Thank You!</a:t>
            </a:r>
            <a:endParaRPr lang="en-GB" sz="6600" b="1" dirty="0"/>
          </a:p>
        </p:txBody>
      </p:sp>
    </p:spTree>
    <p:extLst>
      <p:ext uri="{BB962C8B-B14F-4D97-AF65-F5344CB8AC3E}">
        <p14:creationId xmlns:p14="http://schemas.microsoft.com/office/powerpoint/2010/main" val="1695464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3569</TotalTime>
  <Words>207</Words>
  <Application>Microsoft Office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What else?</vt:lpstr>
      <vt:lpstr>Future of the Tsunami</vt:lpstr>
      <vt:lpstr>Future of the Tsunami</vt:lpstr>
      <vt:lpstr>Course: Machine Learning in Python</vt:lpstr>
      <vt:lpstr>Community</vt:lpstr>
      <vt:lpstr>The Team</vt:lpstr>
      <vt:lpstr>Other Members of the Team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Tsunami Course</dc:title>
  <dc:creator>Alberto Alberto</dc:creator>
  <cp:lastModifiedBy>Alberto Alberto</cp:lastModifiedBy>
  <cp:revision>73</cp:revision>
  <cp:lastPrinted>2021-04-19T08:55:17Z</cp:lastPrinted>
  <dcterms:created xsi:type="dcterms:W3CDTF">2021-04-13T14:31:52Z</dcterms:created>
  <dcterms:modified xsi:type="dcterms:W3CDTF">2021-06-09T11:57:22Z</dcterms:modified>
</cp:coreProperties>
</file>

<file path=docProps/thumbnail.jpeg>
</file>